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2" r:id="rId2"/>
    <p:sldId id="303" r:id="rId3"/>
    <p:sldId id="307" r:id="rId4"/>
    <p:sldId id="306" r:id="rId5"/>
    <p:sldId id="308" r:id="rId6"/>
    <p:sldId id="310" r:id="rId7"/>
    <p:sldId id="311" r:id="rId8"/>
    <p:sldId id="315" r:id="rId9"/>
    <p:sldId id="316" r:id="rId10"/>
    <p:sldId id="317" r:id="rId11"/>
    <p:sldId id="314" r:id="rId12"/>
    <p:sldId id="318" r:id="rId13"/>
    <p:sldId id="312" r:id="rId14"/>
    <p:sldId id="319" r:id="rId15"/>
    <p:sldId id="320" r:id="rId16"/>
    <p:sldId id="321" r:id="rId17"/>
    <p:sldId id="322" r:id="rId18"/>
    <p:sldId id="323" r:id="rId19"/>
    <p:sldId id="313" r:id="rId20"/>
    <p:sldId id="324" r:id="rId21"/>
    <p:sldId id="326" r:id="rId22"/>
    <p:sldId id="325" r:id="rId23"/>
    <p:sldId id="327" r:id="rId24"/>
    <p:sldId id="329" r:id="rId25"/>
    <p:sldId id="330" r:id="rId26"/>
    <p:sldId id="32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A50"/>
    <a:srgbClr val="984850"/>
    <a:srgbClr val="614025"/>
    <a:srgbClr val="FFC06D"/>
    <a:srgbClr val="790000"/>
    <a:srgbClr val="C4726F"/>
    <a:srgbClr val="9D6963"/>
    <a:srgbClr val="860000"/>
    <a:srgbClr val="18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1C79C-E5EE-4FF0-BD2A-B4757F2EBAAD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8E99B-E719-44F2-8980-67DDE019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12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4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4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87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53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5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0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94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4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4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8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7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4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8E99B-E719-44F2-8980-67DDE01934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5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5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2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5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741B-5213-479C-A549-2C27850C678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7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smtClean="0"/>
              <a:t>Window -&gt; Object : Widget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075763"/>
            <a:ext cx="3200400" cy="327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static.ddmcdn.com/gif/how-to-draw-animals-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04363"/>
            <a:ext cx="1600200" cy="132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lex-press.com/wp-content/uploads/pig-thumb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68" y="3980763"/>
            <a:ext cx="152400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3" idx="1"/>
          </p:cNvCxnSpPr>
          <p:nvPr/>
        </p:nvCxnSpPr>
        <p:spPr>
          <a:xfrm>
            <a:off x="609600" y="3714063"/>
            <a:ext cx="3200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10064" y="3750177"/>
            <a:ext cx="304800" cy="1602186"/>
            <a:chOff x="4953000" y="2743200"/>
            <a:chExt cx="304800" cy="1828800"/>
          </a:xfrm>
        </p:grpSpPr>
        <p:sp>
          <p:nvSpPr>
            <p:cNvPr id="7" name="Rectangle 6"/>
            <p:cNvSpPr/>
            <p:nvPr/>
          </p:nvSpPr>
          <p:spPr>
            <a:xfrm>
              <a:off x="4953000" y="2743200"/>
              <a:ext cx="304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53000" y="3718607"/>
              <a:ext cx="304800" cy="5715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05200" y="2084995"/>
            <a:ext cx="304800" cy="1602186"/>
            <a:chOff x="4953000" y="2743200"/>
            <a:chExt cx="3048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4953000" y="2743200"/>
              <a:ext cx="304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53000" y="3238500"/>
              <a:ext cx="304800" cy="5715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61826" y="1249629"/>
            <a:ext cx="155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Pigs: </a:t>
            </a:r>
            <a:r>
              <a:rPr lang="en-US" dirty="0" err="1" smtClean="0">
                <a:solidFill>
                  <a:schemeClr val="bg1"/>
                </a:solidFill>
              </a:rPr>
              <a:t>DualPane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2779779"/>
            <a:ext cx="182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Pane1 : </a:t>
            </a:r>
            <a:r>
              <a:rPr lang="en-US" dirty="0" err="1" smtClean="0">
                <a:solidFill>
                  <a:schemeClr val="bg1"/>
                </a:solidFill>
              </a:rPr>
              <a:t>PigTickler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478604" y="1214989"/>
            <a:ext cx="5262663" cy="865637"/>
          </a:xfrm>
          <a:custGeom>
            <a:avLst/>
            <a:gdLst>
              <a:gd name="connsiteX0" fmla="*/ 0 w 5155660"/>
              <a:gd name="connsiteY0" fmla="*/ 238152 h 393794"/>
              <a:gd name="connsiteX1" fmla="*/ 1439694 w 5155660"/>
              <a:gd name="connsiteY1" fmla="*/ 14416 h 393794"/>
              <a:gd name="connsiteX2" fmla="*/ 4299626 w 5155660"/>
              <a:gd name="connsiteY2" fmla="*/ 63054 h 393794"/>
              <a:gd name="connsiteX3" fmla="*/ 5155660 w 5155660"/>
              <a:gd name="connsiteY3" fmla="*/ 393794 h 393794"/>
              <a:gd name="connsiteX0" fmla="*/ 0 w 5155660"/>
              <a:gd name="connsiteY0" fmla="*/ 832078 h 987720"/>
              <a:gd name="connsiteX1" fmla="*/ 1439694 w 5155660"/>
              <a:gd name="connsiteY1" fmla="*/ 608342 h 987720"/>
              <a:gd name="connsiteX2" fmla="*/ 4250988 w 5155660"/>
              <a:gd name="connsiteY2" fmla="*/ 5227 h 987720"/>
              <a:gd name="connsiteX3" fmla="*/ 5155660 w 5155660"/>
              <a:gd name="connsiteY3" fmla="*/ 987720 h 987720"/>
              <a:gd name="connsiteX0" fmla="*/ 0 w 5252936"/>
              <a:gd name="connsiteY0" fmla="*/ 830998 h 830998"/>
              <a:gd name="connsiteX1" fmla="*/ 1439694 w 5252936"/>
              <a:gd name="connsiteY1" fmla="*/ 607262 h 830998"/>
              <a:gd name="connsiteX2" fmla="*/ 4250988 w 5252936"/>
              <a:gd name="connsiteY2" fmla="*/ 4147 h 830998"/>
              <a:gd name="connsiteX3" fmla="*/ 5252936 w 5252936"/>
              <a:gd name="connsiteY3" fmla="*/ 364070 h 830998"/>
              <a:gd name="connsiteX0" fmla="*/ 0 w 5262663"/>
              <a:gd name="connsiteY0" fmla="*/ 865637 h 865637"/>
              <a:gd name="connsiteX1" fmla="*/ 1439694 w 5262663"/>
              <a:gd name="connsiteY1" fmla="*/ 641901 h 865637"/>
              <a:gd name="connsiteX2" fmla="*/ 4250988 w 5262663"/>
              <a:gd name="connsiteY2" fmla="*/ 38786 h 865637"/>
              <a:gd name="connsiteX3" fmla="*/ 5262663 w 5262663"/>
              <a:gd name="connsiteY3" fmla="*/ 145790 h 86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2663" h="865637">
                <a:moveTo>
                  <a:pt x="0" y="865637"/>
                </a:moveTo>
                <a:cubicBezTo>
                  <a:pt x="361545" y="768360"/>
                  <a:pt x="731196" y="779709"/>
                  <a:pt x="1439694" y="641901"/>
                </a:cubicBezTo>
                <a:cubicBezTo>
                  <a:pt x="2148192" y="504093"/>
                  <a:pt x="3613827" y="121471"/>
                  <a:pt x="4250988" y="38786"/>
                </a:cubicBezTo>
                <a:cubicBezTo>
                  <a:pt x="4888149" y="-43899"/>
                  <a:pt x="5144310" y="12035"/>
                  <a:pt x="5262663" y="145790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72383" y="2288888"/>
            <a:ext cx="2480553" cy="560224"/>
          </a:xfrm>
          <a:custGeom>
            <a:avLst/>
            <a:gdLst>
              <a:gd name="connsiteX0" fmla="*/ 0 w 2480553"/>
              <a:gd name="connsiteY0" fmla="*/ 550496 h 560224"/>
              <a:gd name="connsiteX1" fmla="*/ 1177047 w 2480553"/>
              <a:gd name="connsiteY1" fmla="*/ 15475 h 560224"/>
              <a:gd name="connsiteX2" fmla="*/ 2237362 w 2480553"/>
              <a:gd name="connsiteY2" fmla="*/ 180845 h 560224"/>
              <a:gd name="connsiteX3" fmla="*/ 2480553 w 2480553"/>
              <a:gd name="connsiteY3" fmla="*/ 560224 h 56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0553" h="560224">
                <a:moveTo>
                  <a:pt x="0" y="550496"/>
                </a:moveTo>
                <a:cubicBezTo>
                  <a:pt x="402076" y="313789"/>
                  <a:pt x="804153" y="77083"/>
                  <a:pt x="1177047" y="15475"/>
                </a:cubicBezTo>
                <a:cubicBezTo>
                  <a:pt x="1549941" y="-46134"/>
                  <a:pt x="2020111" y="90053"/>
                  <a:pt x="2237362" y="180845"/>
                </a:cubicBezTo>
                <a:cubicBezTo>
                  <a:pt x="2454613" y="271636"/>
                  <a:pt x="2467583" y="415930"/>
                  <a:pt x="2480553" y="56022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933016" y="4680303"/>
            <a:ext cx="18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Scroll2 : </a:t>
            </a:r>
            <a:r>
              <a:rPr lang="en-US" dirty="0" err="1" smtClean="0">
                <a:solidFill>
                  <a:schemeClr val="bg1"/>
                </a:solidFill>
              </a:rPr>
              <a:t>ScrollBar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0366" y="4684785"/>
            <a:ext cx="182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Pane2 : </a:t>
            </a:r>
            <a:r>
              <a:rPr lang="en-US" dirty="0" err="1" smtClean="0">
                <a:solidFill>
                  <a:schemeClr val="bg1"/>
                </a:solidFill>
              </a:rPr>
              <a:t>PigTickler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3016" y="2779779"/>
            <a:ext cx="18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Scroll1 : </a:t>
            </a:r>
            <a:r>
              <a:rPr lang="en-US" dirty="0" err="1" smtClean="0">
                <a:solidFill>
                  <a:schemeClr val="bg1"/>
                </a:solidFill>
              </a:rPr>
              <a:t>ScrollBar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638145" y="3131214"/>
            <a:ext cx="4319980" cy="642944"/>
          </a:xfrm>
          <a:custGeom>
            <a:avLst/>
            <a:gdLst>
              <a:gd name="connsiteX0" fmla="*/ 0 w 4319980"/>
              <a:gd name="connsiteY0" fmla="*/ 0 h 642944"/>
              <a:gd name="connsiteX1" fmla="*/ 904672 w 4319980"/>
              <a:gd name="connsiteY1" fmla="*/ 554477 h 642944"/>
              <a:gd name="connsiteX2" fmla="*/ 2461098 w 4319980"/>
              <a:gd name="connsiteY2" fmla="*/ 389106 h 642944"/>
              <a:gd name="connsiteX3" fmla="*/ 3531140 w 4319980"/>
              <a:gd name="connsiteY3" fmla="*/ 642026 h 642944"/>
              <a:gd name="connsiteX4" fmla="*/ 4221804 w 4319980"/>
              <a:gd name="connsiteY4" fmla="*/ 457200 h 642944"/>
              <a:gd name="connsiteX5" fmla="*/ 4299625 w 4319980"/>
              <a:gd name="connsiteY5" fmla="*/ 38911 h 64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9980" h="642944">
                <a:moveTo>
                  <a:pt x="0" y="0"/>
                </a:moveTo>
                <a:cubicBezTo>
                  <a:pt x="247244" y="244813"/>
                  <a:pt x="494489" y="489626"/>
                  <a:pt x="904672" y="554477"/>
                </a:cubicBezTo>
                <a:cubicBezTo>
                  <a:pt x="1314855" y="619328"/>
                  <a:pt x="2023353" y="374515"/>
                  <a:pt x="2461098" y="389106"/>
                </a:cubicBezTo>
                <a:cubicBezTo>
                  <a:pt x="2898843" y="403697"/>
                  <a:pt x="3237689" y="630677"/>
                  <a:pt x="3531140" y="642026"/>
                </a:cubicBezTo>
                <a:cubicBezTo>
                  <a:pt x="3824591" y="653375"/>
                  <a:pt x="4093723" y="557719"/>
                  <a:pt x="4221804" y="457200"/>
                </a:cubicBezTo>
                <a:cubicBezTo>
                  <a:pt x="4349885" y="356681"/>
                  <a:pt x="4324755" y="197796"/>
                  <a:pt x="4299625" y="38911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84834" y="4668184"/>
            <a:ext cx="2970798" cy="1504016"/>
          </a:xfrm>
          <a:custGeom>
            <a:avLst/>
            <a:gdLst>
              <a:gd name="connsiteX0" fmla="*/ 0 w 2970798"/>
              <a:gd name="connsiteY0" fmla="*/ 0 h 1504016"/>
              <a:gd name="connsiteX1" fmla="*/ 330740 w 2970798"/>
              <a:gd name="connsiteY1" fmla="*/ 1313234 h 1504016"/>
              <a:gd name="connsiteX2" fmla="*/ 1147864 w 2970798"/>
              <a:gd name="connsiteY2" fmla="*/ 1449422 h 1504016"/>
              <a:gd name="connsiteX3" fmla="*/ 2684834 w 2970798"/>
              <a:gd name="connsiteY3" fmla="*/ 856034 h 1504016"/>
              <a:gd name="connsiteX4" fmla="*/ 2966936 w 2970798"/>
              <a:gd name="connsiteY4" fmla="*/ 437745 h 150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0798" h="1504016">
                <a:moveTo>
                  <a:pt x="0" y="0"/>
                </a:moveTo>
                <a:cubicBezTo>
                  <a:pt x="69714" y="535832"/>
                  <a:pt x="139429" y="1071664"/>
                  <a:pt x="330740" y="1313234"/>
                </a:cubicBezTo>
                <a:cubicBezTo>
                  <a:pt x="522051" y="1554804"/>
                  <a:pt x="755515" y="1525622"/>
                  <a:pt x="1147864" y="1449422"/>
                </a:cubicBezTo>
                <a:cubicBezTo>
                  <a:pt x="1540213" y="1373222"/>
                  <a:pt x="2381655" y="1024647"/>
                  <a:pt x="2684834" y="856034"/>
                </a:cubicBezTo>
                <a:cubicBezTo>
                  <a:pt x="2988013" y="687421"/>
                  <a:pt x="2977474" y="562583"/>
                  <a:pt x="2966936" y="437745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15966" y="4080518"/>
            <a:ext cx="4260715" cy="558483"/>
          </a:xfrm>
          <a:custGeom>
            <a:avLst/>
            <a:gdLst>
              <a:gd name="connsiteX0" fmla="*/ 0 w 4260715"/>
              <a:gd name="connsiteY0" fmla="*/ 140194 h 558483"/>
              <a:gd name="connsiteX1" fmla="*/ 1566153 w 4260715"/>
              <a:gd name="connsiteY1" fmla="*/ 42917 h 558483"/>
              <a:gd name="connsiteX2" fmla="*/ 3064213 w 4260715"/>
              <a:gd name="connsiteY2" fmla="*/ 295836 h 558483"/>
              <a:gd name="connsiteX3" fmla="*/ 3998068 w 4260715"/>
              <a:gd name="connsiteY3" fmla="*/ 4007 h 558483"/>
              <a:gd name="connsiteX4" fmla="*/ 4260715 w 4260715"/>
              <a:gd name="connsiteY4" fmla="*/ 558483 h 55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0715" h="558483">
                <a:moveTo>
                  <a:pt x="0" y="140194"/>
                </a:moveTo>
                <a:cubicBezTo>
                  <a:pt x="527725" y="78585"/>
                  <a:pt x="1055451" y="16977"/>
                  <a:pt x="1566153" y="42917"/>
                </a:cubicBezTo>
                <a:cubicBezTo>
                  <a:pt x="2076855" y="68857"/>
                  <a:pt x="2658894" y="302321"/>
                  <a:pt x="3064213" y="295836"/>
                </a:cubicBezTo>
                <a:cubicBezTo>
                  <a:pt x="3469532" y="289351"/>
                  <a:pt x="3798651" y="-39767"/>
                  <a:pt x="3998068" y="4007"/>
                </a:cubicBezTo>
                <a:cubicBezTo>
                  <a:pt x="4197485" y="47781"/>
                  <a:pt x="4229100" y="303132"/>
                  <a:pt x="4260715" y="558483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38199" y="6209489"/>
            <a:ext cx="772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MouseDown</a:t>
            </a:r>
            <a:r>
              <a:rPr lang="en-US" dirty="0" smtClean="0">
                <a:solidFill>
                  <a:schemeClr val="bg1"/>
                </a:solidFill>
              </a:rPr>
              <a:t> -&gt; </a:t>
            </a:r>
            <a:r>
              <a:rPr lang="en-US" dirty="0" err="1" smtClean="0">
                <a:solidFill>
                  <a:schemeClr val="bg1"/>
                </a:solidFill>
              </a:rPr>
              <a:t>selectedWindow.myObject.MouseDown</a:t>
            </a:r>
            <a:r>
              <a:rPr lang="en-US" dirty="0" smtClean="0">
                <a:solidFill>
                  <a:schemeClr val="bg1"/>
                </a:solidFill>
              </a:rPr>
              <a:t>( new </a:t>
            </a:r>
            <a:r>
              <a:rPr lang="en-US" dirty="0" err="1" smtClean="0">
                <a:solidFill>
                  <a:schemeClr val="bg1"/>
                </a:solidFill>
              </a:rPr>
              <a:t>MouseEvent</a:t>
            </a:r>
            <a:r>
              <a:rPr lang="en-US" dirty="0" smtClean="0">
                <a:solidFill>
                  <a:schemeClr val="bg1"/>
                </a:solidFill>
              </a:rPr>
              <a:t>(…..) 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1844" y="3713844"/>
            <a:ext cx="1352582" cy="625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0:</a:t>
            </a:r>
          </a:p>
          <a:p>
            <a:r>
              <a:rPr lang="en-US" dirty="0" smtClean="0"/>
              <a:t>1: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438759" y="2075763"/>
            <a:ext cx="1352582" cy="625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0:</a:t>
            </a:r>
          </a:p>
          <a:p>
            <a:r>
              <a:rPr lang="en-US" dirty="0" smtClean="0"/>
              <a:t>1: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620000" y="3687181"/>
            <a:ext cx="1352582" cy="625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0:</a:t>
            </a:r>
          </a:p>
          <a:p>
            <a:r>
              <a:rPr lang="en-US" dirty="0" smtClean="0"/>
              <a:t>1: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0000" y="1618961"/>
            <a:ext cx="213551" cy="46166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4" idx="0"/>
          </p:cNvCxnSpPr>
          <p:nvPr/>
        </p:nvCxnSpPr>
        <p:spPr>
          <a:xfrm>
            <a:off x="5715000" y="3149111"/>
            <a:ext cx="83135" cy="56473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0"/>
            <a:endCxn id="4" idx="2"/>
          </p:cNvCxnSpPr>
          <p:nvPr/>
        </p:nvCxnSpPr>
        <p:spPr>
          <a:xfrm flipV="1">
            <a:off x="5544174" y="4338891"/>
            <a:ext cx="253961" cy="34589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5" idx="2"/>
          </p:cNvCxnSpPr>
          <p:nvPr/>
        </p:nvCxnSpPr>
        <p:spPr>
          <a:xfrm flipH="1" flipV="1">
            <a:off x="8296291" y="4312228"/>
            <a:ext cx="161909" cy="37255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366959" y="3126445"/>
            <a:ext cx="83135" cy="56473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60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smtClean="0"/>
              <a:t>Class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Language assistance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Modular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Virtual table size</a:t>
            </a:r>
          </a:p>
          <a:p>
            <a:pPr lvl="1"/>
            <a:r>
              <a:rPr lang="en-US" dirty="0" smtClean="0"/>
              <a:t>Inheritance restrictions (see scroll bar handling)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199" y="1295400"/>
            <a:ext cx="54576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mouseDown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y,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mouseUp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(int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x, int y, int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{	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keyInput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(char key)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136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9632"/>
            <a:ext cx="7606144" cy="643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97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468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Modularity of event types</a:t>
            </a:r>
          </a:p>
          <a:p>
            <a:pPr lvl="1"/>
            <a:r>
              <a:rPr lang="en-US" dirty="0" smtClean="0"/>
              <a:t>Separation from inheritance</a:t>
            </a:r>
          </a:p>
          <a:p>
            <a:pPr lvl="1"/>
            <a:r>
              <a:rPr lang="en-US" dirty="0" smtClean="0"/>
              <a:t>Reflection in the IDE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All events of a particular type go the same place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283143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bg1"/>
                </a:solidFill>
              </a:rPr>
              <a:t>CoolEvent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 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information about the event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486" y="2094131"/>
            <a:ext cx="3723135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interface </a:t>
            </a:r>
            <a:r>
              <a:rPr lang="en-US" dirty="0" err="1" smtClean="0">
                <a:solidFill>
                  <a:schemeClr val="bg1"/>
                </a:solidFill>
              </a:rPr>
              <a:t>CoolListener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void </a:t>
            </a:r>
            <a:r>
              <a:rPr lang="en-US" dirty="0" err="1" smtClean="0">
                <a:solidFill>
                  <a:schemeClr val="bg1"/>
                </a:solidFill>
              </a:rPr>
              <a:t>coolHappened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e);  }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975479"/>
            <a:ext cx="4724400" cy="31393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private Vector&lt;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b="1" dirty="0" smtClean="0">
                <a:solidFill>
                  <a:schemeClr val="bg1"/>
                </a:solidFill>
              </a:rPr>
              <a:t>listeners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addCoolListener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listeners.add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remCoolListener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listeners.remove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protected void </a:t>
            </a:r>
            <a:r>
              <a:rPr lang="en-US" b="1" dirty="0" err="1">
                <a:solidFill>
                  <a:schemeClr val="bg1"/>
                </a:solidFill>
              </a:rPr>
              <a:t>c</a:t>
            </a:r>
            <a:r>
              <a:rPr lang="en-US" b="1" dirty="0" err="1" smtClean="0">
                <a:solidFill>
                  <a:schemeClr val="bg1"/>
                </a:solidFill>
              </a:rPr>
              <a:t>oolHappened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for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c: listeners)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c.coolHappened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6379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14800" y="3581400"/>
            <a:ext cx="4876800" cy="31393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private Vector&lt;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b="1" dirty="0" smtClean="0">
                <a:solidFill>
                  <a:schemeClr val="bg1"/>
                </a:solidFill>
              </a:rPr>
              <a:t>listeners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listeners.add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remScrollListener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listeners.remove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protected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for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c: listeners)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c.scrollHappened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394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278194"/>
            <a:ext cx="4876800" cy="31393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private Vector&lt;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b="1" dirty="0" smtClean="0">
                <a:solidFill>
                  <a:schemeClr val="bg1"/>
                </a:solidFill>
              </a:rPr>
              <a:t>listeners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listeners.add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remScrollListener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listeners.remove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protected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for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c: listeners)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c.scrollHappened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3603432"/>
            <a:ext cx="48768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Browser extends Widget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implements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public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if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e.isVertical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 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 vertical;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else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 horizontal;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6833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278194"/>
            <a:ext cx="4876800" cy="31393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private Vector&lt;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b="1" dirty="0" smtClean="0">
                <a:solidFill>
                  <a:schemeClr val="bg1"/>
                </a:solidFill>
              </a:rPr>
              <a:t>listeners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listeners.add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remScrollListener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listeners.remove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protected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for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c: listeners)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c.scrollHappened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3603432"/>
            <a:ext cx="48768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Browser extends Widget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implements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public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if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e.isVertical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 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 vertical;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else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 horizontal;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3886200"/>
            <a:ext cx="38100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Firefox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public void main(String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[])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hScroll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vScroll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browse = new Browser();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hScroll.addScrollListener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(browse);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vScroll.addScrollListener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(browse);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4738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468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Modularity of event types</a:t>
            </a:r>
          </a:p>
          <a:p>
            <a:pPr lvl="1"/>
            <a:r>
              <a:rPr lang="en-US" dirty="0" smtClean="0"/>
              <a:t>Separation from inheritance</a:t>
            </a:r>
          </a:p>
          <a:p>
            <a:pPr lvl="1"/>
            <a:r>
              <a:rPr lang="en-US" dirty="0" smtClean="0"/>
              <a:t>Reflection in the IDE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All events of a particular type go the same place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283143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bg1"/>
                </a:solidFill>
              </a:rPr>
              <a:t>CoolEvent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 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information about the event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486" y="2094131"/>
            <a:ext cx="3723135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interface </a:t>
            </a:r>
            <a:r>
              <a:rPr lang="en-US" dirty="0" err="1" smtClean="0">
                <a:solidFill>
                  <a:schemeClr val="bg1"/>
                </a:solidFill>
              </a:rPr>
              <a:t>CoolListener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void </a:t>
            </a:r>
            <a:r>
              <a:rPr lang="en-US" dirty="0" err="1" smtClean="0">
                <a:solidFill>
                  <a:schemeClr val="bg1"/>
                </a:solidFill>
              </a:rPr>
              <a:t>coolHappened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e);  }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975479"/>
            <a:ext cx="4724400" cy="31393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private Vector&lt;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b="1" dirty="0" smtClean="0">
                <a:solidFill>
                  <a:schemeClr val="bg1"/>
                </a:solidFill>
              </a:rPr>
              <a:t>listeners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addCoolListener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listeners.add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remCoolListener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listeners.remove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protected void </a:t>
            </a:r>
            <a:r>
              <a:rPr lang="en-US" b="1" dirty="0" err="1">
                <a:solidFill>
                  <a:schemeClr val="bg1"/>
                </a:solidFill>
              </a:rPr>
              <a:t>c</a:t>
            </a:r>
            <a:r>
              <a:rPr lang="en-US" b="1" dirty="0" err="1" smtClean="0">
                <a:solidFill>
                  <a:schemeClr val="bg1"/>
                </a:solidFill>
              </a:rPr>
              <a:t>oolHappened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for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c: listeners)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c.coolHappened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6583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278194"/>
            <a:ext cx="4876800" cy="31393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private Vector&lt;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b="1" dirty="0" smtClean="0">
                <a:solidFill>
                  <a:schemeClr val="bg1"/>
                </a:solidFill>
              </a:rPr>
              <a:t>listeners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listeners.add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b="1" dirty="0" err="1" smtClean="0">
                <a:solidFill>
                  <a:schemeClr val="bg1"/>
                </a:solidFill>
              </a:rPr>
              <a:t>remScrollListener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listeners.remove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protected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for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c: listeners)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c.scrollHappened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(e);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3603432"/>
            <a:ext cx="48768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Browser extends Widget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implements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public void </a:t>
            </a:r>
            <a:r>
              <a:rPr lang="en-US" b="1" dirty="0" err="1" smtClean="0">
                <a:solidFill>
                  <a:schemeClr val="bg1"/>
                </a:solidFill>
              </a:rPr>
              <a:t>scrollHappened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   if (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e.</a:t>
            </a:r>
            <a:r>
              <a:rPr lang="en-US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isVertical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 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 vertical;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else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 horizontal;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3886200"/>
            <a:ext cx="38100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Firefox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public void main(String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[])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hScroll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vScroll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browse = new Browser();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hScroll.addScrollListener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(browse);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vScroll.addScrollListener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(browse);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419600" y="4419600"/>
            <a:ext cx="2667000" cy="1524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2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5030160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public delegate void </a:t>
            </a:r>
            <a:r>
              <a:rPr lang="en-US" dirty="0" err="1" smtClean="0">
                <a:solidFill>
                  <a:schemeClr val="bg1"/>
                </a:solidFill>
              </a:rPr>
              <a:t>coolEventHandler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CoolEvent</a:t>
            </a:r>
            <a:r>
              <a:rPr lang="en-US" dirty="0" smtClean="0">
                <a:solidFill>
                  <a:schemeClr val="bg1"/>
                </a:solidFill>
              </a:rPr>
              <a:t> e)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4126771" cy="230832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handler;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processMouseEvent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(Event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{ 	handler(new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 );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981200"/>
            <a:ext cx="3474541" cy="34163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BunchOfCoolness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BunchOfCoolness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cool1;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cool1.handler = catch1;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cool2;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coo12.handler=catch2;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private void catch2(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e)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 . . . . . .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private void catch1(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. . . . . . .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Dispatch</a:t>
            </a:r>
          </a:p>
          <a:p>
            <a:pPr lvl="1"/>
            <a:r>
              <a:rPr lang="en-US" dirty="0" smtClean="0"/>
              <a:t>Bottom-up</a:t>
            </a:r>
          </a:p>
          <a:p>
            <a:pPr lvl="1"/>
            <a:r>
              <a:rPr lang="en-US" dirty="0" smtClean="0"/>
              <a:t>Top-Down</a:t>
            </a:r>
          </a:p>
          <a:p>
            <a:r>
              <a:rPr lang="en-US" dirty="0" smtClean="0"/>
              <a:t>Windowing system must handle events for any application</a:t>
            </a:r>
          </a:p>
          <a:p>
            <a:r>
              <a:rPr lang="en-US" dirty="0" smtClean="0"/>
              <a:t>Windowing system may or may not assume compiler cooperation</a:t>
            </a:r>
          </a:p>
          <a:p>
            <a:r>
              <a:rPr lang="en-US" dirty="0" smtClean="0"/>
              <a:t>Design-time vs. Runtime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1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278194"/>
            <a:ext cx="4876800" cy="147732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delegate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);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9529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278194"/>
            <a:ext cx="4876800" cy="147732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delegate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);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3603432"/>
            <a:ext cx="48768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Browser extends Widget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implements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scrollVertical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… }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scrollHorizontal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…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386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62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278194"/>
            <a:ext cx="4876800" cy="147732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delegate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);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3967877"/>
            <a:ext cx="4876800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Browser extends Widget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implements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ScrollListener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scrollVertical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… }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scrollHorizontal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…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3187933"/>
            <a:ext cx="3810000" cy="34163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 Firefox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public void main(String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[])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{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hScroll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vScroll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ScrollBar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browse = new Browser();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hScroll.scrollEvent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=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browse.scrollHorizontal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vScroll.scrollEvent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=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browse.scrollVertical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1288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468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Each event targeted</a:t>
            </a:r>
          </a:p>
          <a:p>
            <a:pPr lvl="1"/>
            <a:r>
              <a:rPr lang="en-US" dirty="0" smtClean="0"/>
              <a:t>Some IDE help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5030160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public delegate void </a:t>
            </a:r>
            <a:r>
              <a:rPr lang="en-US" dirty="0" err="1" smtClean="0">
                <a:solidFill>
                  <a:schemeClr val="bg1"/>
                </a:solidFill>
              </a:rPr>
              <a:t>coolEventHandler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CoolEvent</a:t>
            </a:r>
            <a:r>
              <a:rPr lang="en-US" dirty="0" smtClean="0">
                <a:solidFill>
                  <a:schemeClr val="bg1"/>
                </a:solidFill>
              </a:rPr>
              <a:t> e)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4126771" cy="230832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coolEventHandler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handler;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processMouseEvent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(Event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{ 	handler(new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 ); 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981200"/>
            <a:ext cx="3474541" cy="34163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BunchOfCoolness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    public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BunchOfCoolness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cool1;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cool1.handler = catch1;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DoCoolStuff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cool2;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coo12.handler=catch2;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private void catch2(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e)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 . . . . . .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private void catch1(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CoolEvent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{ . . . . . . .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15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&lt;div </a:t>
            </a:r>
            <a:r>
              <a:rPr lang="en-US" dirty="0" err="1" smtClean="0"/>
              <a:t>onclick</a:t>
            </a:r>
            <a:r>
              <a:rPr lang="en-US" dirty="0" smtClean="0"/>
              <a:t>=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</a:t>
            </a:r>
            <a:r>
              <a:rPr lang="en-US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myDivClicked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(A+3)”</a:t>
            </a:r>
            <a:r>
              <a:rPr lang="en-US" dirty="0" smtClean="0"/>
              <a:t> &gt; …&lt;/div&gt;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eval</a:t>
            </a:r>
            <a:r>
              <a:rPr lang="en-US" dirty="0" smtClean="0"/>
              <a:t>(</a:t>
            </a:r>
            <a:r>
              <a:rPr lang="en-US" dirty="0" err="1" smtClean="0"/>
              <a:t>onclick</a:t>
            </a:r>
            <a:r>
              <a:rPr lang="en-US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Variable bindings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19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&lt;div </a:t>
            </a:r>
            <a:r>
              <a:rPr lang="en-US" dirty="0" err="1" smtClean="0"/>
              <a:t>onclick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function(X,Y){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return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A+X;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}</a:t>
            </a:r>
            <a:r>
              <a:rPr lang="en-US" dirty="0"/>
              <a:t> &gt; …&lt;/div&gt;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Variables where function is created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onclick</a:t>
            </a:r>
            <a:r>
              <a:rPr lang="en-US" dirty="0" smtClean="0"/>
              <a:t>(X,Y) somewhere inside of &lt;div&gt;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6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Event Queue and switch on event type</a:t>
            </a:r>
          </a:p>
          <a:p>
            <a:r>
              <a:rPr lang="en-US" dirty="0" smtClean="0"/>
              <a:t>Event Tables</a:t>
            </a:r>
          </a:p>
          <a:p>
            <a:r>
              <a:rPr lang="en-US" dirty="0" smtClean="0"/>
              <a:t>Class Inheritance</a:t>
            </a:r>
          </a:p>
          <a:p>
            <a:r>
              <a:rPr lang="en-US" dirty="0" smtClean="0"/>
              <a:t>Listeners</a:t>
            </a:r>
          </a:p>
          <a:p>
            <a:r>
              <a:rPr lang="en-US" dirty="0" smtClean="0"/>
              <a:t>Delegates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0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programming </a:t>
            </a:r>
          </a:p>
          <a:p>
            <a:r>
              <a:rPr lang="en-US" dirty="0" smtClean="0"/>
              <a:t>Efficiency of event handling</a:t>
            </a:r>
          </a:p>
          <a:p>
            <a:r>
              <a:rPr lang="en-US" dirty="0" smtClean="0"/>
              <a:t>Code reliability</a:t>
            </a:r>
          </a:p>
          <a:p>
            <a:r>
              <a:rPr lang="en-US" dirty="0" smtClean="0"/>
              <a:t>Support for IDE (Interactive Design Environment)</a:t>
            </a:r>
          </a:p>
          <a:p>
            <a:r>
              <a:rPr lang="en-US" dirty="0" smtClean="0"/>
              <a:t>Scalable to large user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1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Things to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approach</a:t>
            </a:r>
          </a:p>
          <a:p>
            <a:pPr lvl="1"/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Disadvantages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6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smtClean="0"/>
              <a:t>Event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 to implement</a:t>
            </a:r>
          </a:p>
          <a:p>
            <a:pPr lvl="1"/>
            <a:r>
              <a:rPr lang="en-US" dirty="0" smtClean="0"/>
              <a:t>Each window is its own system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Debugging mistakes</a:t>
            </a:r>
          </a:p>
          <a:p>
            <a:pPr lvl="1"/>
            <a:r>
              <a:rPr lang="en-US" dirty="0" smtClean="0"/>
              <a:t>No IDE help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133600"/>
            <a:ext cx="1371600" cy="152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371600"/>
            <a:ext cx="12192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1569396"/>
            <a:ext cx="609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09700" y="2019300"/>
            <a:ext cx="6858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1143000"/>
            <a:ext cx="1981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0 </a:t>
            </a:r>
            <a:r>
              <a:rPr lang="en-US" dirty="0" err="1" smtClean="0"/>
              <a:t>MouseUp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MouseDown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MouseMove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67400" y="1600200"/>
            <a:ext cx="1981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0 </a:t>
            </a:r>
            <a:r>
              <a:rPr lang="en-US" dirty="0" err="1" smtClean="0"/>
              <a:t>MouseUp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MouseDown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MouseMove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0" y="2092258"/>
            <a:ext cx="1981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0 </a:t>
            </a:r>
            <a:r>
              <a:rPr lang="en-US" dirty="0" err="1" smtClean="0"/>
              <a:t>MouseUp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MouseDown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MouseMove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……</a:t>
            </a:r>
            <a:endParaRPr lang="en-US" dirty="0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4267200" y="1143000"/>
            <a:ext cx="1371600" cy="990600"/>
          </a:xfrm>
          <a:prstGeom prst="curved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5" idx="0"/>
          </p:cNvCxnSpPr>
          <p:nvPr/>
        </p:nvCxnSpPr>
        <p:spPr>
          <a:xfrm rot="5400000" flipH="1" flipV="1">
            <a:off x="3543300" y="-647700"/>
            <a:ext cx="228600" cy="3810000"/>
          </a:xfrm>
          <a:prstGeom prst="curvedConnector2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flipV="1">
            <a:off x="1905000" y="1638300"/>
            <a:ext cx="3962400" cy="60798"/>
          </a:xfrm>
          <a:prstGeom prst="curved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flipV="1">
            <a:off x="1981200" y="2133600"/>
            <a:ext cx="4114800" cy="114300"/>
          </a:xfrm>
          <a:prstGeom prst="curved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58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urved Connector 12"/>
          <p:cNvCxnSpPr/>
          <p:nvPr/>
        </p:nvCxnSpPr>
        <p:spPr>
          <a:xfrm flipV="1">
            <a:off x="4267200" y="1143000"/>
            <a:ext cx="1371600" cy="990600"/>
          </a:xfrm>
          <a:prstGeom prst="curved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38800" y="1143000"/>
            <a:ext cx="3429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void </a:t>
            </a:r>
            <a:r>
              <a:rPr lang="en-US" sz="1400" dirty="0" err="1" smtClean="0"/>
              <a:t>rootWindowProc</a:t>
            </a:r>
            <a:r>
              <a:rPr lang="en-US" sz="1400" dirty="0" smtClean="0"/>
              <a:t>(Event, </a:t>
            </a:r>
            <a:r>
              <a:rPr lang="en-US" sz="1400" dirty="0" err="1" smtClean="0"/>
              <a:t>WindowData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{	switch(</a:t>
            </a:r>
            <a:r>
              <a:rPr lang="en-US" sz="1400" dirty="0" err="1" smtClean="0"/>
              <a:t>Event.type</a:t>
            </a:r>
            <a:r>
              <a:rPr lang="en-US" sz="1400" dirty="0" smtClean="0"/>
              <a:t>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{ . . . . .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62600" y="1954449"/>
            <a:ext cx="3429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void </a:t>
            </a:r>
            <a:r>
              <a:rPr lang="en-US" sz="1400" dirty="0" err="1" smtClean="0"/>
              <a:t>aWindowProc</a:t>
            </a:r>
            <a:r>
              <a:rPr lang="en-US" sz="1400" dirty="0" smtClean="0"/>
              <a:t>(Event, </a:t>
            </a:r>
            <a:r>
              <a:rPr lang="en-US" sz="1400" dirty="0" err="1" smtClean="0"/>
              <a:t>WindowData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{	switch(</a:t>
            </a:r>
            <a:r>
              <a:rPr lang="en-US" sz="1400" dirty="0" err="1" smtClean="0"/>
              <a:t>Event.type</a:t>
            </a:r>
            <a:r>
              <a:rPr lang="en-US" sz="1400" dirty="0" smtClean="0"/>
              <a:t>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{ . . . . .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80953" y="3009900"/>
            <a:ext cx="3429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void </a:t>
            </a:r>
            <a:r>
              <a:rPr lang="en-US" sz="1400" dirty="0" err="1" smtClean="0"/>
              <a:t>someWProc</a:t>
            </a:r>
            <a:r>
              <a:rPr lang="en-US" sz="1400" dirty="0" smtClean="0"/>
              <a:t>(Event, </a:t>
            </a:r>
            <a:r>
              <a:rPr lang="en-US" sz="1400" dirty="0" err="1" smtClean="0"/>
              <a:t>WindowData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{	switch(</a:t>
            </a:r>
            <a:r>
              <a:rPr lang="en-US" sz="1400" dirty="0" err="1" smtClean="0"/>
              <a:t>Event.type</a:t>
            </a:r>
            <a:r>
              <a:rPr lang="en-US" sz="1400" dirty="0" smtClean="0"/>
              <a:t>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{ . . . . .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default: </a:t>
            </a:r>
            <a:r>
              <a:rPr lang="en-US" sz="1400" dirty="0" err="1" smtClean="0"/>
              <a:t>superWProc</a:t>
            </a:r>
            <a:r>
              <a:rPr lang="en-US" sz="1400" dirty="0" smtClean="0"/>
              <a:t>( . . . 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WindowProc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Window modular</a:t>
            </a:r>
          </a:p>
          <a:p>
            <a:pPr lvl="1"/>
            <a:r>
              <a:rPr lang="en-US" dirty="0" smtClean="0"/>
              <a:t>Primitive inheritance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 IDE help</a:t>
            </a:r>
          </a:p>
          <a:p>
            <a:pPr lvl="1"/>
            <a:r>
              <a:rPr lang="en-US" dirty="0" smtClean="0"/>
              <a:t>Debugging issues again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133600"/>
            <a:ext cx="1371600" cy="152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371600"/>
            <a:ext cx="12192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1569396"/>
            <a:ext cx="609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09700" y="2019300"/>
            <a:ext cx="6858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/>
          <p:cNvCxnSpPr>
            <a:stCxn id="5" idx="0"/>
          </p:cNvCxnSpPr>
          <p:nvPr/>
        </p:nvCxnSpPr>
        <p:spPr>
          <a:xfrm rot="5400000" flipH="1" flipV="1">
            <a:off x="3543300" y="-647700"/>
            <a:ext cx="228600" cy="3810000"/>
          </a:xfrm>
          <a:prstGeom prst="curvedConnector2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1905000" y="1699098"/>
            <a:ext cx="3657600" cy="320202"/>
          </a:xfrm>
          <a:prstGeom prst="curved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>
            <a:off x="1981200" y="2247900"/>
            <a:ext cx="3699753" cy="800100"/>
          </a:xfrm>
          <a:prstGeom prst="curved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97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smtClean="0"/>
              <a:t>Class Inheritance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1295399"/>
            <a:ext cx="54576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mouseDown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y,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mouseUp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(int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x, int y, int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{	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keyInput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(char key)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4729" y="4033122"/>
            <a:ext cx="54576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PigTickler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mouseDown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y,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poke the pig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mouseUp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(int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x, int y, int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wiggle your finger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keyInput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(char key)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rename the pig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949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smtClean="0"/>
              <a:t>Window -&gt; Object : Widget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075763"/>
            <a:ext cx="3200400" cy="327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static.ddmcdn.com/gif/how-to-draw-animals-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04363"/>
            <a:ext cx="1600200" cy="132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lex-press.com/wp-content/uploads/pig-thumb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68" y="3980763"/>
            <a:ext cx="152400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3" idx="1"/>
          </p:cNvCxnSpPr>
          <p:nvPr/>
        </p:nvCxnSpPr>
        <p:spPr>
          <a:xfrm>
            <a:off x="609600" y="3714063"/>
            <a:ext cx="3200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10064" y="3750177"/>
            <a:ext cx="304800" cy="1602186"/>
            <a:chOff x="4953000" y="2743200"/>
            <a:chExt cx="304800" cy="1828800"/>
          </a:xfrm>
        </p:grpSpPr>
        <p:sp>
          <p:nvSpPr>
            <p:cNvPr id="7" name="Rectangle 6"/>
            <p:cNvSpPr/>
            <p:nvPr/>
          </p:nvSpPr>
          <p:spPr>
            <a:xfrm>
              <a:off x="4953000" y="2743200"/>
              <a:ext cx="304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53000" y="3238500"/>
              <a:ext cx="304800" cy="5715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05200" y="2084995"/>
            <a:ext cx="304800" cy="1602186"/>
            <a:chOff x="4953000" y="2743200"/>
            <a:chExt cx="3048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4953000" y="2743200"/>
              <a:ext cx="304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53000" y="3238500"/>
              <a:ext cx="304800" cy="5715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29400" y="2151963"/>
            <a:ext cx="155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Pigs: </a:t>
            </a:r>
            <a:r>
              <a:rPr lang="en-US" dirty="0" err="1" smtClean="0">
                <a:solidFill>
                  <a:schemeClr val="bg1"/>
                </a:solidFill>
              </a:rPr>
              <a:t>DualPane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2779779"/>
            <a:ext cx="182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Pane1 : </a:t>
            </a:r>
            <a:r>
              <a:rPr lang="en-US" dirty="0" err="1" smtClean="0">
                <a:solidFill>
                  <a:schemeClr val="bg1"/>
                </a:solidFill>
              </a:rPr>
              <a:t>PigTickler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478604" y="1842475"/>
            <a:ext cx="5155660" cy="393794"/>
          </a:xfrm>
          <a:custGeom>
            <a:avLst/>
            <a:gdLst>
              <a:gd name="connsiteX0" fmla="*/ 0 w 5155660"/>
              <a:gd name="connsiteY0" fmla="*/ 238152 h 393794"/>
              <a:gd name="connsiteX1" fmla="*/ 1439694 w 5155660"/>
              <a:gd name="connsiteY1" fmla="*/ 14416 h 393794"/>
              <a:gd name="connsiteX2" fmla="*/ 4299626 w 5155660"/>
              <a:gd name="connsiteY2" fmla="*/ 63054 h 393794"/>
              <a:gd name="connsiteX3" fmla="*/ 5155660 w 5155660"/>
              <a:gd name="connsiteY3" fmla="*/ 393794 h 39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5660" h="393794">
                <a:moveTo>
                  <a:pt x="0" y="238152"/>
                </a:moveTo>
                <a:cubicBezTo>
                  <a:pt x="361545" y="140875"/>
                  <a:pt x="723090" y="43599"/>
                  <a:pt x="1439694" y="14416"/>
                </a:cubicBezTo>
                <a:cubicBezTo>
                  <a:pt x="2156298" y="-14767"/>
                  <a:pt x="3680298" y="-176"/>
                  <a:pt x="4299626" y="63054"/>
                </a:cubicBezTo>
                <a:cubicBezTo>
                  <a:pt x="4918954" y="126284"/>
                  <a:pt x="5037307" y="260039"/>
                  <a:pt x="5155660" y="39379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72383" y="2288888"/>
            <a:ext cx="2480553" cy="560224"/>
          </a:xfrm>
          <a:custGeom>
            <a:avLst/>
            <a:gdLst>
              <a:gd name="connsiteX0" fmla="*/ 0 w 2480553"/>
              <a:gd name="connsiteY0" fmla="*/ 550496 h 560224"/>
              <a:gd name="connsiteX1" fmla="*/ 1177047 w 2480553"/>
              <a:gd name="connsiteY1" fmla="*/ 15475 h 560224"/>
              <a:gd name="connsiteX2" fmla="*/ 2237362 w 2480553"/>
              <a:gd name="connsiteY2" fmla="*/ 180845 h 560224"/>
              <a:gd name="connsiteX3" fmla="*/ 2480553 w 2480553"/>
              <a:gd name="connsiteY3" fmla="*/ 560224 h 56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0553" h="560224">
                <a:moveTo>
                  <a:pt x="0" y="550496"/>
                </a:moveTo>
                <a:cubicBezTo>
                  <a:pt x="402076" y="313789"/>
                  <a:pt x="804153" y="77083"/>
                  <a:pt x="1177047" y="15475"/>
                </a:cubicBezTo>
                <a:cubicBezTo>
                  <a:pt x="1549941" y="-46134"/>
                  <a:pt x="2020111" y="90053"/>
                  <a:pt x="2237362" y="180845"/>
                </a:cubicBezTo>
                <a:cubicBezTo>
                  <a:pt x="2454613" y="271636"/>
                  <a:pt x="2467583" y="415930"/>
                  <a:pt x="2480553" y="56022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933016" y="4680303"/>
            <a:ext cx="18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Scroll2 : </a:t>
            </a:r>
            <a:r>
              <a:rPr lang="en-US" dirty="0" err="1" smtClean="0">
                <a:solidFill>
                  <a:schemeClr val="bg1"/>
                </a:solidFill>
              </a:rPr>
              <a:t>ScrollBar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0366" y="4684785"/>
            <a:ext cx="182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Pane2 : </a:t>
            </a:r>
            <a:r>
              <a:rPr lang="en-US" dirty="0" err="1" smtClean="0">
                <a:solidFill>
                  <a:schemeClr val="bg1"/>
                </a:solidFill>
              </a:rPr>
              <a:t>PigTickler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3016" y="2779779"/>
            <a:ext cx="18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Scroll1 : </a:t>
            </a:r>
            <a:r>
              <a:rPr lang="en-US" dirty="0" err="1" smtClean="0">
                <a:solidFill>
                  <a:schemeClr val="bg1"/>
                </a:solidFill>
              </a:rPr>
              <a:t>ScrollBar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638145" y="3131214"/>
            <a:ext cx="4319980" cy="642944"/>
          </a:xfrm>
          <a:custGeom>
            <a:avLst/>
            <a:gdLst>
              <a:gd name="connsiteX0" fmla="*/ 0 w 4319980"/>
              <a:gd name="connsiteY0" fmla="*/ 0 h 642944"/>
              <a:gd name="connsiteX1" fmla="*/ 904672 w 4319980"/>
              <a:gd name="connsiteY1" fmla="*/ 554477 h 642944"/>
              <a:gd name="connsiteX2" fmla="*/ 2461098 w 4319980"/>
              <a:gd name="connsiteY2" fmla="*/ 389106 h 642944"/>
              <a:gd name="connsiteX3" fmla="*/ 3531140 w 4319980"/>
              <a:gd name="connsiteY3" fmla="*/ 642026 h 642944"/>
              <a:gd name="connsiteX4" fmla="*/ 4221804 w 4319980"/>
              <a:gd name="connsiteY4" fmla="*/ 457200 h 642944"/>
              <a:gd name="connsiteX5" fmla="*/ 4299625 w 4319980"/>
              <a:gd name="connsiteY5" fmla="*/ 38911 h 64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9980" h="642944">
                <a:moveTo>
                  <a:pt x="0" y="0"/>
                </a:moveTo>
                <a:cubicBezTo>
                  <a:pt x="247244" y="244813"/>
                  <a:pt x="494489" y="489626"/>
                  <a:pt x="904672" y="554477"/>
                </a:cubicBezTo>
                <a:cubicBezTo>
                  <a:pt x="1314855" y="619328"/>
                  <a:pt x="2023353" y="374515"/>
                  <a:pt x="2461098" y="389106"/>
                </a:cubicBezTo>
                <a:cubicBezTo>
                  <a:pt x="2898843" y="403697"/>
                  <a:pt x="3237689" y="630677"/>
                  <a:pt x="3531140" y="642026"/>
                </a:cubicBezTo>
                <a:cubicBezTo>
                  <a:pt x="3824591" y="653375"/>
                  <a:pt x="4093723" y="557719"/>
                  <a:pt x="4221804" y="457200"/>
                </a:cubicBezTo>
                <a:cubicBezTo>
                  <a:pt x="4349885" y="356681"/>
                  <a:pt x="4324755" y="197796"/>
                  <a:pt x="4299625" y="38911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84834" y="4668184"/>
            <a:ext cx="2970798" cy="1504016"/>
          </a:xfrm>
          <a:custGeom>
            <a:avLst/>
            <a:gdLst>
              <a:gd name="connsiteX0" fmla="*/ 0 w 2970798"/>
              <a:gd name="connsiteY0" fmla="*/ 0 h 1504016"/>
              <a:gd name="connsiteX1" fmla="*/ 330740 w 2970798"/>
              <a:gd name="connsiteY1" fmla="*/ 1313234 h 1504016"/>
              <a:gd name="connsiteX2" fmla="*/ 1147864 w 2970798"/>
              <a:gd name="connsiteY2" fmla="*/ 1449422 h 1504016"/>
              <a:gd name="connsiteX3" fmla="*/ 2684834 w 2970798"/>
              <a:gd name="connsiteY3" fmla="*/ 856034 h 1504016"/>
              <a:gd name="connsiteX4" fmla="*/ 2966936 w 2970798"/>
              <a:gd name="connsiteY4" fmla="*/ 437745 h 150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0798" h="1504016">
                <a:moveTo>
                  <a:pt x="0" y="0"/>
                </a:moveTo>
                <a:cubicBezTo>
                  <a:pt x="69714" y="535832"/>
                  <a:pt x="139429" y="1071664"/>
                  <a:pt x="330740" y="1313234"/>
                </a:cubicBezTo>
                <a:cubicBezTo>
                  <a:pt x="522051" y="1554804"/>
                  <a:pt x="755515" y="1525622"/>
                  <a:pt x="1147864" y="1449422"/>
                </a:cubicBezTo>
                <a:cubicBezTo>
                  <a:pt x="1540213" y="1373222"/>
                  <a:pt x="2381655" y="1024647"/>
                  <a:pt x="2684834" y="856034"/>
                </a:cubicBezTo>
                <a:cubicBezTo>
                  <a:pt x="2988013" y="687421"/>
                  <a:pt x="2977474" y="562583"/>
                  <a:pt x="2966936" y="437745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15966" y="4080518"/>
            <a:ext cx="4260715" cy="558483"/>
          </a:xfrm>
          <a:custGeom>
            <a:avLst/>
            <a:gdLst>
              <a:gd name="connsiteX0" fmla="*/ 0 w 4260715"/>
              <a:gd name="connsiteY0" fmla="*/ 140194 h 558483"/>
              <a:gd name="connsiteX1" fmla="*/ 1566153 w 4260715"/>
              <a:gd name="connsiteY1" fmla="*/ 42917 h 558483"/>
              <a:gd name="connsiteX2" fmla="*/ 3064213 w 4260715"/>
              <a:gd name="connsiteY2" fmla="*/ 295836 h 558483"/>
              <a:gd name="connsiteX3" fmla="*/ 3998068 w 4260715"/>
              <a:gd name="connsiteY3" fmla="*/ 4007 h 558483"/>
              <a:gd name="connsiteX4" fmla="*/ 4260715 w 4260715"/>
              <a:gd name="connsiteY4" fmla="*/ 558483 h 55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0715" h="558483">
                <a:moveTo>
                  <a:pt x="0" y="140194"/>
                </a:moveTo>
                <a:cubicBezTo>
                  <a:pt x="527725" y="78585"/>
                  <a:pt x="1055451" y="16977"/>
                  <a:pt x="1566153" y="42917"/>
                </a:cubicBezTo>
                <a:cubicBezTo>
                  <a:pt x="2076855" y="68857"/>
                  <a:pt x="2658894" y="302321"/>
                  <a:pt x="3064213" y="295836"/>
                </a:cubicBezTo>
                <a:cubicBezTo>
                  <a:pt x="3469532" y="289351"/>
                  <a:pt x="3798651" y="-39767"/>
                  <a:pt x="3998068" y="4007"/>
                </a:cubicBezTo>
                <a:cubicBezTo>
                  <a:pt x="4197485" y="47781"/>
                  <a:pt x="4229100" y="303132"/>
                  <a:pt x="4260715" y="558483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38199" y="6209489"/>
            <a:ext cx="772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MouseDown</a:t>
            </a:r>
            <a:r>
              <a:rPr lang="en-US" dirty="0" smtClean="0">
                <a:solidFill>
                  <a:schemeClr val="bg1"/>
                </a:solidFill>
              </a:rPr>
              <a:t> -&gt; </a:t>
            </a:r>
            <a:r>
              <a:rPr lang="en-US" dirty="0" err="1" smtClean="0">
                <a:solidFill>
                  <a:schemeClr val="bg1"/>
                </a:solidFill>
              </a:rPr>
              <a:t>selectedWindow.myObject.MouseDown</a:t>
            </a:r>
            <a:r>
              <a:rPr lang="en-US" dirty="0" smtClean="0">
                <a:solidFill>
                  <a:schemeClr val="bg1"/>
                </a:solidFill>
              </a:rPr>
              <a:t>( new </a:t>
            </a:r>
            <a:r>
              <a:rPr lang="en-US" dirty="0" err="1" smtClean="0">
                <a:solidFill>
                  <a:schemeClr val="bg1"/>
                </a:solidFill>
              </a:rPr>
              <a:t>MouseEvent</a:t>
            </a:r>
            <a:r>
              <a:rPr lang="en-US" dirty="0" smtClean="0">
                <a:solidFill>
                  <a:schemeClr val="bg1"/>
                </a:solidFill>
              </a:rPr>
              <a:t>(…..) 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1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228600"/>
            <a:ext cx="8229600" cy="1143000"/>
          </a:xfrm>
        </p:spPr>
        <p:txBody>
          <a:bodyPr/>
          <a:lstStyle/>
          <a:p>
            <a:r>
              <a:rPr lang="en-US" dirty="0" smtClean="0"/>
              <a:t>Class Inheritance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1295399"/>
            <a:ext cx="54576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mouseDown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y,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mouseUp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(int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x, int y, int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{	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}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keyInput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(char key)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default behavior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4729" y="4033122"/>
            <a:ext cx="54576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class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PigTickler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extends Widget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mouseDown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y,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poke the pig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mouseUp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(int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x, int y, int button)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wiggle your finger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public void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keyInput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(char key)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{	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rename the pig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. . . . .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33400" y="1447800"/>
            <a:ext cx="1613981" cy="2133600"/>
            <a:chOff x="533400" y="1447800"/>
            <a:chExt cx="1613981" cy="2133600"/>
          </a:xfrm>
        </p:grpSpPr>
        <p:sp>
          <p:nvSpPr>
            <p:cNvPr id="3" name="Rectangle 2"/>
            <p:cNvSpPr/>
            <p:nvPr/>
          </p:nvSpPr>
          <p:spPr>
            <a:xfrm>
              <a:off x="533400" y="1447800"/>
              <a:ext cx="16002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0: </a:t>
              </a:r>
              <a:r>
                <a:rPr lang="en-US" dirty="0" err="1" smtClean="0"/>
                <a:t>mouseDown</a:t>
              </a:r>
              <a:endParaRPr lang="en-US" dirty="0" smtClean="0"/>
            </a:p>
            <a:p>
              <a:r>
                <a:rPr lang="en-US" dirty="0" smtClean="0"/>
                <a:t>1: </a:t>
              </a:r>
              <a:r>
                <a:rPr lang="en-US" dirty="0" err="1" smtClean="0"/>
                <a:t>mouseUp</a:t>
              </a:r>
              <a:endParaRPr lang="en-US" dirty="0" smtClean="0"/>
            </a:p>
            <a:p>
              <a:r>
                <a:rPr lang="en-US" dirty="0" smtClean="0"/>
                <a:t>2: </a:t>
              </a:r>
              <a:r>
                <a:rPr lang="en-US" dirty="0" err="1" smtClean="0"/>
                <a:t>keyInput</a:t>
              </a:r>
              <a:endParaRPr lang="en-US" dirty="0" smtClean="0"/>
            </a:p>
            <a:p>
              <a:r>
                <a:rPr lang="en-US" dirty="0" smtClean="0"/>
                <a:t>3:</a:t>
              </a:r>
            </a:p>
            <a:p>
              <a:r>
                <a:rPr lang="en-US" dirty="0" smtClean="0"/>
                <a:t>. . . . 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33400" y="1752600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47181" y="2055779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7181" y="2324912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33400" y="2609137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457200" y="1143000"/>
            <a:ext cx="135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Virtual 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84443" y="1592594"/>
            <a:ext cx="1400783" cy="439544"/>
          </a:xfrm>
          <a:custGeom>
            <a:avLst/>
            <a:gdLst>
              <a:gd name="connsiteX0" fmla="*/ 0 w 1400783"/>
              <a:gd name="connsiteY0" fmla="*/ 22197 h 439544"/>
              <a:gd name="connsiteX1" fmla="*/ 739302 w 1400783"/>
              <a:gd name="connsiteY1" fmla="*/ 41653 h 439544"/>
              <a:gd name="connsiteX2" fmla="*/ 1060314 w 1400783"/>
              <a:gd name="connsiteY2" fmla="*/ 401576 h 439544"/>
              <a:gd name="connsiteX3" fmla="*/ 1400783 w 1400783"/>
              <a:gd name="connsiteY3" fmla="*/ 411304 h 43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783" h="439544">
                <a:moveTo>
                  <a:pt x="0" y="22197"/>
                </a:moveTo>
                <a:cubicBezTo>
                  <a:pt x="281291" y="310"/>
                  <a:pt x="562583" y="-21577"/>
                  <a:pt x="739302" y="41653"/>
                </a:cubicBezTo>
                <a:cubicBezTo>
                  <a:pt x="916021" y="104883"/>
                  <a:pt x="950067" y="339967"/>
                  <a:pt x="1060314" y="401576"/>
                </a:cubicBezTo>
                <a:cubicBezTo>
                  <a:pt x="1170561" y="463185"/>
                  <a:pt x="1285672" y="437244"/>
                  <a:pt x="1400783" y="41130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06621" y="1887166"/>
            <a:ext cx="1498060" cy="752231"/>
          </a:xfrm>
          <a:custGeom>
            <a:avLst/>
            <a:gdLst>
              <a:gd name="connsiteX0" fmla="*/ 0 w 1498060"/>
              <a:gd name="connsiteY0" fmla="*/ 0 h 752231"/>
              <a:gd name="connsiteX1" fmla="*/ 651753 w 1498060"/>
              <a:gd name="connsiteY1" fmla="*/ 126460 h 752231"/>
              <a:gd name="connsiteX2" fmla="*/ 787941 w 1498060"/>
              <a:gd name="connsiteY2" fmla="*/ 418289 h 752231"/>
              <a:gd name="connsiteX3" fmla="*/ 1245141 w 1498060"/>
              <a:gd name="connsiteY3" fmla="*/ 719847 h 752231"/>
              <a:gd name="connsiteX4" fmla="*/ 1498060 w 1498060"/>
              <a:gd name="connsiteY4" fmla="*/ 729574 h 75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060" h="752231">
                <a:moveTo>
                  <a:pt x="0" y="0"/>
                </a:moveTo>
                <a:cubicBezTo>
                  <a:pt x="260215" y="28372"/>
                  <a:pt x="520430" y="56745"/>
                  <a:pt x="651753" y="126460"/>
                </a:cubicBezTo>
                <a:cubicBezTo>
                  <a:pt x="783076" y="196175"/>
                  <a:pt x="689043" y="319391"/>
                  <a:pt x="787941" y="418289"/>
                </a:cubicBezTo>
                <a:cubicBezTo>
                  <a:pt x="886839" y="517187"/>
                  <a:pt x="1126788" y="667966"/>
                  <a:pt x="1245141" y="719847"/>
                </a:cubicBezTo>
                <a:cubicBezTo>
                  <a:pt x="1363494" y="771728"/>
                  <a:pt x="1430777" y="750651"/>
                  <a:pt x="1498060" y="72957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09345" y="2159540"/>
            <a:ext cx="1575881" cy="1061227"/>
          </a:xfrm>
          <a:custGeom>
            <a:avLst/>
            <a:gdLst>
              <a:gd name="connsiteX0" fmla="*/ 0 w 1575881"/>
              <a:gd name="connsiteY0" fmla="*/ 0 h 1061227"/>
              <a:gd name="connsiteX1" fmla="*/ 515566 w 1575881"/>
              <a:gd name="connsiteY1" fmla="*/ 87549 h 1061227"/>
              <a:gd name="connsiteX2" fmla="*/ 749029 w 1575881"/>
              <a:gd name="connsiteY2" fmla="*/ 496111 h 1061227"/>
              <a:gd name="connsiteX3" fmla="*/ 1284051 w 1575881"/>
              <a:gd name="connsiteY3" fmla="*/ 1001949 h 1061227"/>
              <a:gd name="connsiteX4" fmla="*/ 1575881 w 1575881"/>
              <a:gd name="connsiteY4" fmla="*/ 1031132 h 106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881" h="1061227">
                <a:moveTo>
                  <a:pt x="0" y="0"/>
                </a:moveTo>
                <a:cubicBezTo>
                  <a:pt x="195364" y="2432"/>
                  <a:pt x="390728" y="4864"/>
                  <a:pt x="515566" y="87549"/>
                </a:cubicBezTo>
                <a:cubicBezTo>
                  <a:pt x="640404" y="170234"/>
                  <a:pt x="620948" y="343711"/>
                  <a:pt x="749029" y="496111"/>
                </a:cubicBezTo>
                <a:cubicBezTo>
                  <a:pt x="877110" y="648511"/>
                  <a:pt x="1146242" y="912779"/>
                  <a:pt x="1284051" y="1001949"/>
                </a:cubicBezTo>
                <a:cubicBezTo>
                  <a:pt x="1421860" y="1091119"/>
                  <a:pt x="1498870" y="1061125"/>
                  <a:pt x="1575881" y="1031132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48802" y="4191000"/>
            <a:ext cx="1613981" cy="2133600"/>
            <a:chOff x="533400" y="1447800"/>
            <a:chExt cx="1613981" cy="2133600"/>
          </a:xfrm>
        </p:grpSpPr>
        <p:sp>
          <p:nvSpPr>
            <p:cNvPr id="18" name="Rectangle 17"/>
            <p:cNvSpPr/>
            <p:nvPr/>
          </p:nvSpPr>
          <p:spPr>
            <a:xfrm>
              <a:off x="533400" y="1447800"/>
              <a:ext cx="16002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0: </a:t>
              </a:r>
              <a:r>
                <a:rPr lang="en-US" dirty="0" err="1" smtClean="0"/>
                <a:t>mouseDown</a:t>
              </a:r>
              <a:endParaRPr lang="en-US" dirty="0" smtClean="0"/>
            </a:p>
            <a:p>
              <a:r>
                <a:rPr lang="en-US" dirty="0" smtClean="0"/>
                <a:t>1: </a:t>
              </a:r>
              <a:r>
                <a:rPr lang="en-US" dirty="0" err="1" smtClean="0"/>
                <a:t>mouseUp</a:t>
              </a:r>
              <a:endParaRPr lang="en-US" dirty="0" smtClean="0"/>
            </a:p>
            <a:p>
              <a:r>
                <a:rPr lang="en-US" dirty="0" smtClean="0"/>
                <a:t>2: </a:t>
              </a:r>
              <a:r>
                <a:rPr lang="en-US" dirty="0" err="1" smtClean="0"/>
                <a:t>keyInput</a:t>
              </a:r>
              <a:endParaRPr lang="en-US" dirty="0" smtClean="0"/>
            </a:p>
            <a:p>
              <a:r>
                <a:rPr lang="en-US" dirty="0" smtClean="0"/>
                <a:t>3:</a:t>
              </a:r>
            </a:p>
            <a:p>
              <a:r>
                <a:rPr lang="en-US" dirty="0" smtClean="0"/>
                <a:t>. . . . 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33400" y="1752600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47181" y="2055779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47181" y="2324912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33400" y="2609137"/>
              <a:ext cx="1600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22"/>
          <p:cNvSpPr/>
          <p:nvPr/>
        </p:nvSpPr>
        <p:spPr>
          <a:xfrm>
            <a:off x="1994170" y="4323736"/>
            <a:ext cx="1371600" cy="462273"/>
          </a:xfrm>
          <a:custGeom>
            <a:avLst/>
            <a:gdLst>
              <a:gd name="connsiteX0" fmla="*/ 0 w 1371600"/>
              <a:gd name="connsiteY0" fmla="*/ 14800 h 462273"/>
              <a:gd name="connsiteX1" fmla="*/ 437745 w 1371600"/>
              <a:gd name="connsiteY1" fmla="*/ 43983 h 462273"/>
              <a:gd name="connsiteX2" fmla="*/ 535021 w 1371600"/>
              <a:gd name="connsiteY2" fmla="*/ 384451 h 462273"/>
              <a:gd name="connsiteX3" fmla="*/ 1371600 w 1371600"/>
              <a:gd name="connsiteY3" fmla="*/ 462273 h 46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462273">
                <a:moveTo>
                  <a:pt x="0" y="14800"/>
                </a:moveTo>
                <a:cubicBezTo>
                  <a:pt x="174287" y="-1413"/>
                  <a:pt x="348575" y="-17625"/>
                  <a:pt x="437745" y="43983"/>
                </a:cubicBezTo>
                <a:cubicBezTo>
                  <a:pt x="526915" y="105591"/>
                  <a:pt x="379379" y="314736"/>
                  <a:pt x="535021" y="384451"/>
                </a:cubicBezTo>
                <a:cubicBezTo>
                  <a:pt x="690663" y="454166"/>
                  <a:pt x="1031131" y="458219"/>
                  <a:pt x="1371600" y="462273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03898" y="4918264"/>
            <a:ext cx="1400783" cy="1073441"/>
          </a:xfrm>
          <a:custGeom>
            <a:avLst/>
            <a:gdLst>
              <a:gd name="connsiteX0" fmla="*/ 0 w 1400783"/>
              <a:gd name="connsiteY0" fmla="*/ 13659 h 1073441"/>
              <a:gd name="connsiteX1" fmla="*/ 505838 w 1400783"/>
              <a:gd name="connsiteY1" fmla="*/ 81753 h 1073441"/>
              <a:gd name="connsiteX2" fmla="*/ 593387 w 1400783"/>
              <a:gd name="connsiteY2" fmla="*/ 636230 h 1073441"/>
              <a:gd name="connsiteX3" fmla="*/ 924128 w 1400783"/>
              <a:gd name="connsiteY3" fmla="*/ 1035064 h 1073441"/>
              <a:gd name="connsiteX4" fmla="*/ 1400783 w 1400783"/>
              <a:gd name="connsiteY4" fmla="*/ 1035064 h 107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783" h="1073441">
                <a:moveTo>
                  <a:pt x="0" y="13659"/>
                </a:moveTo>
                <a:cubicBezTo>
                  <a:pt x="203470" y="-4175"/>
                  <a:pt x="406940" y="-22009"/>
                  <a:pt x="505838" y="81753"/>
                </a:cubicBezTo>
                <a:cubicBezTo>
                  <a:pt x="604736" y="185515"/>
                  <a:pt x="523672" y="477345"/>
                  <a:pt x="593387" y="636230"/>
                </a:cubicBezTo>
                <a:cubicBezTo>
                  <a:pt x="663102" y="795115"/>
                  <a:pt x="789562" y="968592"/>
                  <a:pt x="924128" y="1035064"/>
                </a:cubicBezTo>
                <a:cubicBezTo>
                  <a:pt x="1058694" y="1101536"/>
                  <a:pt x="1229738" y="1068300"/>
                  <a:pt x="1400783" y="103506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55260" y="4649821"/>
            <a:ext cx="1420238" cy="839006"/>
          </a:xfrm>
          <a:custGeom>
            <a:avLst/>
            <a:gdLst>
              <a:gd name="connsiteX0" fmla="*/ 0 w 1420238"/>
              <a:gd name="connsiteY0" fmla="*/ 0 h 839006"/>
              <a:gd name="connsiteX1" fmla="*/ 428017 w 1420238"/>
              <a:gd name="connsiteY1" fmla="*/ 165370 h 839006"/>
              <a:gd name="connsiteX2" fmla="*/ 894944 w 1420238"/>
              <a:gd name="connsiteY2" fmla="*/ 418290 h 839006"/>
              <a:gd name="connsiteX3" fmla="*/ 1040859 w 1420238"/>
              <a:gd name="connsiteY3" fmla="*/ 807396 h 839006"/>
              <a:gd name="connsiteX4" fmla="*/ 1420238 w 1420238"/>
              <a:gd name="connsiteY4" fmla="*/ 787941 h 83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238" h="839006">
                <a:moveTo>
                  <a:pt x="0" y="0"/>
                </a:moveTo>
                <a:cubicBezTo>
                  <a:pt x="139430" y="47827"/>
                  <a:pt x="278860" y="95655"/>
                  <a:pt x="428017" y="165370"/>
                </a:cubicBezTo>
                <a:cubicBezTo>
                  <a:pt x="577174" y="235085"/>
                  <a:pt x="792804" y="311286"/>
                  <a:pt x="894944" y="418290"/>
                </a:cubicBezTo>
                <a:cubicBezTo>
                  <a:pt x="997084" y="525294"/>
                  <a:pt x="953310" y="745788"/>
                  <a:pt x="1040859" y="807396"/>
                </a:cubicBezTo>
                <a:cubicBezTo>
                  <a:pt x="1128408" y="869005"/>
                  <a:pt x="1274323" y="828473"/>
                  <a:pt x="1420238" y="787941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8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1108</Words>
  <Application>Microsoft Office PowerPoint</Application>
  <PresentationFormat>On-screen Show (4:3)</PresentationFormat>
  <Paragraphs>419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Event Handling</vt:lpstr>
      <vt:lpstr>Event Issues</vt:lpstr>
      <vt:lpstr>Event Handling Properties</vt:lpstr>
      <vt:lpstr>Event Things to Know</vt:lpstr>
      <vt:lpstr>Event Tables</vt:lpstr>
      <vt:lpstr>WindowProc</vt:lpstr>
      <vt:lpstr>Class Inheritance</vt:lpstr>
      <vt:lpstr>Window -&gt; Object : Widget</vt:lpstr>
      <vt:lpstr>Class Inheritance</vt:lpstr>
      <vt:lpstr>Window -&gt; Object : Widget</vt:lpstr>
      <vt:lpstr>Class Inheritance</vt:lpstr>
      <vt:lpstr>PowerPoint Presentation</vt:lpstr>
      <vt:lpstr>Listeners</vt:lpstr>
      <vt:lpstr>PowerPoint Presentation</vt:lpstr>
      <vt:lpstr>PowerPoint Presentation</vt:lpstr>
      <vt:lpstr>PowerPoint Presentation</vt:lpstr>
      <vt:lpstr>Listeners</vt:lpstr>
      <vt:lpstr>PowerPoint Presentation</vt:lpstr>
      <vt:lpstr>Delegates</vt:lpstr>
      <vt:lpstr>PowerPoint Presentation</vt:lpstr>
      <vt:lpstr>PowerPoint Presentation</vt:lpstr>
      <vt:lpstr>PowerPoint Presentation</vt:lpstr>
      <vt:lpstr>Delegates</vt:lpstr>
      <vt:lpstr>Interpretive Language</vt:lpstr>
      <vt:lpstr>Anonymous Functions</vt:lpstr>
      <vt:lpstr>Event Handling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olsen</dc:creator>
  <cp:lastModifiedBy>olsen</cp:lastModifiedBy>
  <cp:revision>39</cp:revision>
  <dcterms:created xsi:type="dcterms:W3CDTF">2012-01-09T16:38:58Z</dcterms:created>
  <dcterms:modified xsi:type="dcterms:W3CDTF">2013-09-26T14:09:33Z</dcterms:modified>
</cp:coreProperties>
</file>